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handoutMasterIdLst>
    <p:handoutMasterId r:id="rId3"/>
  </p:handoutMasterIdLst>
  <p:sldIdLst>
    <p:sldId id="258" r:id="rId2"/>
  </p:sldIdLst>
  <p:sldSz cx="18288000" cy="2743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4BB5E90-BE42-6130-9DFF-0330DB4A94DC}" name="Farley, Jared Connor" initials="JF" userId="S::jcfarle@sandia.gov::4eed9b46-5482-4f89-a777-f586e5e01c9b" providerId="AD"/>
  <p188:author id="{F5A8FBA9-9018-FF69-C040-1424238EFD82}" name="Lowry, Tom" initials="TL" userId="S::tslowry@sandia.gov::efaa0fef-8a77-4c7a-90b0-0d3f74dc4ed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A531"/>
    <a:srgbClr val="0000FF"/>
    <a:srgbClr val="8516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62"/>
    <p:restoredTop sz="94633"/>
  </p:normalViewPr>
  <p:slideViewPr>
    <p:cSldViewPr snapToGrid="0" snapToObjects="1">
      <p:cViewPr>
        <p:scale>
          <a:sx n="44" d="100"/>
          <a:sy n="44" d="100"/>
        </p:scale>
        <p:origin x="1061" y="-38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50" d="100"/>
          <a:sy n="150" d="100"/>
        </p:scale>
        <p:origin x="4232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8/10/relationships/authors" Target="authors.xml"/><Relationship Id="rId3" Type="http://schemas.openxmlformats.org/officeDocument/2006/relationships/handoutMaster" Target="handoutMasters/handout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6A8635-719F-B94C-A0BB-D77C10F788F1}" type="datetimeFigureOut">
              <a:rPr lang="en-US" smtClean="0"/>
              <a:t>7/21/2025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3ED7F8-C41B-E14C-BE82-FE1DCA59B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5496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4489452"/>
            <a:ext cx="15544800" cy="95504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14408152"/>
            <a:ext cx="13716000" cy="6623048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967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135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1" y="1460500"/>
            <a:ext cx="3943350" cy="2324735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1" y="1460500"/>
            <a:ext cx="11601450" cy="232473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2025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M Title and 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24800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57300" y="2324425"/>
            <a:ext cx="15773400" cy="106070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42B6F66-8D37-4BAF-8771-AC66E3A52B1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09466" y="26465328"/>
            <a:ext cx="2074297" cy="14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" cap="all" spc="33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1219261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2pPr>
            <a:lvl3pPr marL="2438522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3pPr>
            <a:lvl4pPr marL="3657783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4pPr>
            <a:lvl5pPr marL="4877044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5pPr>
          </a:lstStyle>
          <a:p>
            <a:pPr lvl="0"/>
            <a:r>
              <a:rPr lang="en-US" dirty="0"/>
              <a:t>Click to add SAND XXXX-XXXX P</a:t>
            </a:r>
          </a:p>
        </p:txBody>
      </p:sp>
    </p:spTree>
    <p:extLst>
      <p:ext uri="{BB962C8B-B14F-4D97-AF65-F5344CB8AC3E}">
        <p14:creationId xmlns:p14="http://schemas.microsoft.com/office/powerpoint/2010/main" val="38568146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 Title and 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24800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57300" y="2324425"/>
            <a:ext cx="15773400" cy="106070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C02D76E-47A1-4060-9ABC-3867C041A7D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09466" y="26465328"/>
            <a:ext cx="2074297" cy="14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" cap="all" spc="33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1219261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2pPr>
            <a:lvl3pPr marL="2438522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3pPr>
            <a:lvl4pPr marL="3657783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4pPr>
            <a:lvl5pPr marL="4877044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5pPr>
          </a:lstStyle>
          <a:p>
            <a:pPr lvl="0"/>
            <a:r>
              <a:rPr lang="en-US" dirty="0"/>
              <a:t>Click to add SAND XXXX-XXXX P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3 and 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18287996" cy="24800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57300" y="2324425"/>
            <a:ext cx="15773400" cy="106070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4 and 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18287996" cy="24800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57300" y="2324425"/>
            <a:ext cx="15773400" cy="106070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4C79F661-8E1D-4D84-A6A8-5BA246D510D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09466" y="26465328"/>
            <a:ext cx="2074297" cy="14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" cap="all" spc="33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1219261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2pPr>
            <a:lvl3pPr marL="2438522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3pPr>
            <a:lvl4pPr marL="3657783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4pPr>
            <a:lvl5pPr marL="4877044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5pPr>
          </a:lstStyle>
          <a:p>
            <a:pPr lvl="0"/>
            <a:r>
              <a:rPr lang="en-US" dirty="0"/>
              <a:t>Click to add SAND XXXX-XXXX P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5 and 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" y="0"/>
            <a:ext cx="18287991" cy="24800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57300" y="2324425"/>
            <a:ext cx="15773400" cy="106070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CAB5C065-ED3F-41EC-BB88-E569A3C8E3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09466" y="26465328"/>
            <a:ext cx="2074297" cy="14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" cap="all" spc="33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1219261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2pPr>
            <a:lvl3pPr marL="2438522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3pPr>
            <a:lvl4pPr marL="3657783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4pPr>
            <a:lvl5pPr marL="4877044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5pPr>
          </a:lstStyle>
          <a:p>
            <a:pPr lvl="0"/>
            <a:r>
              <a:rPr lang="en-US" dirty="0"/>
              <a:t>Click to add SAND XXXX-XXXX P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6 and 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" y="1"/>
            <a:ext cx="18287991" cy="248000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57300" y="2324425"/>
            <a:ext cx="15773400" cy="106070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C7ADF33-0B2A-46FD-B9C7-9E9D9B5744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09466" y="26465328"/>
            <a:ext cx="2074297" cy="14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" cap="all" spc="33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1219261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2pPr>
            <a:lvl3pPr marL="2438522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3pPr>
            <a:lvl4pPr marL="3657783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4pPr>
            <a:lvl5pPr marL="4877044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5pPr>
          </a:lstStyle>
          <a:p>
            <a:pPr lvl="0"/>
            <a:r>
              <a:rPr lang="en-US" dirty="0"/>
              <a:t>Click to add SAND XXXX-XXXX P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7 and 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" y="1"/>
            <a:ext cx="18287985" cy="248000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57300" y="2324425"/>
            <a:ext cx="15773400" cy="106070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68DC019-EE1B-4B40-9E1F-9936E987E1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09466" y="26465328"/>
            <a:ext cx="2074297" cy="14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" cap="all" spc="33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1219261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2pPr>
            <a:lvl3pPr marL="2438522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3pPr>
            <a:lvl4pPr marL="3657783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4pPr>
            <a:lvl5pPr marL="4877044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5pPr>
          </a:lstStyle>
          <a:p>
            <a:pPr lvl="0"/>
            <a:r>
              <a:rPr lang="en-US" dirty="0"/>
              <a:t>Click to add SAND XXXX-XXXX P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8 and 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" y="0"/>
            <a:ext cx="18287985" cy="248000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57300" y="2324425"/>
            <a:ext cx="15773400" cy="106070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55F2304E-8600-4BC2-A3C2-B501055C5BD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09466" y="26465328"/>
            <a:ext cx="2074297" cy="14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" cap="all" spc="33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1219261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2pPr>
            <a:lvl3pPr marL="2438522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3pPr>
            <a:lvl4pPr marL="3657783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4pPr>
            <a:lvl5pPr marL="4877044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5pPr>
          </a:lstStyle>
          <a:p>
            <a:pPr lvl="0"/>
            <a:r>
              <a:rPr lang="en-US" dirty="0"/>
              <a:t>Click to add SAND XXXX-XXXX P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7807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9 and 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" y="0"/>
            <a:ext cx="18287979" cy="248000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57300" y="2324425"/>
            <a:ext cx="15773400" cy="106070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5B1B3EA2-740E-4A2D-9ACD-2B407409C86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09466" y="26465328"/>
            <a:ext cx="2074297" cy="14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" cap="all" spc="33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1219261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2pPr>
            <a:lvl3pPr marL="2438522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3pPr>
            <a:lvl4pPr marL="3657783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4pPr>
            <a:lvl5pPr marL="4877044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5pPr>
          </a:lstStyle>
          <a:p>
            <a:pPr lvl="0"/>
            <a:r>
              <a:rPr lang="en-US" dirty="0"/>
              <a:t>Click to add SAND XXXX-XXXX P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10 and 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" y="0"/>
            <a:ext cx="18287979" cy="24800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57300" y="2324425"/>
            <a:ext cx="15773400" cy="106070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C8EFCDDC-3891-4DB9-9589-27981E02C6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09466" y="26465328"/>
            <a:ext cx="2074297" cy="14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" cap="all" spc="33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1219261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2pPr>
            <a:lvl3pPr marL="2438522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3pPr>
            <a:lvl4pPr marL="3657783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4pPr>
            <a:lvl5pPr marL="4877044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5pPr>
          </a:lstStyle>
          <a:p>
            <a:pPr lvl="0"/>
            <a:r>
              <a:rPr lang="en-US" dirty="0"/>
              <a:t>Click to add SAND XXXX-XXXX P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11 and 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" y="0"/>
            <a:ext cx="18287974" cy="24800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57300" y="2324425"/>
            <a:ext cx="15773400" cy="106070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F974238F-05B0-4D4A-86A2-EA3BF4468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09466" y="26465328"/>
            <a:ext cx="2074297" cy="14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" cap="all" spc="33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1219261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2pPr>
            <a:lvl3pPr marL="2438522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3pPr>
            <a:lvl4pPr marL="3657783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4pPr>
            <a:lvl5pPr marL="4877044" indent="0">
              <a:buNone/>
              <a:defRPr sz="667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5pPr>
          </a:lstStyle>
          <a:p>
            <a:pPr lvl="0"/>
            <a:r>
              <a:rPr lang="en-US" dirty="0"/>
              <a:t>Click to add SAND XXXX-XXXX P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6" y="6838958"/>
            <a:ext cx="15773400" cy="11410948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6" y="18357858"/>
            <a:ext cx="15773400" cy="6000748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108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7302500"/>
            <a:ext cx="777240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7302500"/>
            <a:ext cx="777240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909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460506"/>
            <a:ext cx="15773400" cy="53022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4" y="6724652"/>
            <a:ext cx="7736680" cy="3295648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4" y="10020300"/>
            <a:ext cx="7736680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1" y="6724652"/>
            <a:ext cx="7774782" cy="3295648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1" y="10020300"/>
            <a:ext cx="7774782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056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975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273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828800"/>
            <a:ext cx="5898356" cy="64008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3949706"/>
            <a:ext cx="9258300" cy="1949450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8229600"/>
            <a:ext cx="5898356" cy="15246352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811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828800"/>
            <a:ext cx="5898356" cy="64008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3949706"/>
            <a:ext cx="9258300" cy="19494500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8229600"/>
            <a:ext cx="5898356" cy="15246352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085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3.jp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1460506"/>
            <a:ext cx="15773400" cy="530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7302500"/>
            <a:ext cx="15773400" cy="17405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25425406"/>
            <a:ext cx="41148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25425406"/>
            <a:ext cx="61722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25425406"/>
            <a:ext cx="41148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3358E1-2EEC-F4D8-573B-9C5D02E98692}"/>
              </a:ext>
            </a:extLst>
          </p:cNvPr>
          <p:cNvPicPr>
            <a:picLocks noChangeAspect="1"/>
          </p:cNvPicPr>
          <p:nvPr userDrawn="1"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27432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0D7BF17-090A-4B66-C0EF-3AB14934D03D}"/>
              </a:ext>
            </a:extLst>
          </p:cNvPr>
          <p:cNvPicPr>
            <a:picLocks noChangeAspect="1"/>
          </p:cNvPicPr>
          <p:nvPr userDrawn="1"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9222" y="25991657"/>
            <a:ext cx="1491910" cy="6464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519185-973E-221B-2B9F-12F6A90E58B5}"/>
              </a:ext>
            </a:extLst>
          </p:cNvPr>
          <p:cNvPicPr>
            <a:picLocks noChangeAspect="1"/>
          </p:cNvPicPr>
          <p:nvPr userDrawn="1"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423" y="26013775"/>
            <a:ext cx="911210" cy="25734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4AE3683-A885-736F-07B2-B41ADC1B217C}"/>
              </a:ext>
            </a:extLst>
          </p:cNvPr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090" y="26428839"/>
            <a:ext cx="845599" cy="27587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D112D80-BE33-1AB3-0D5B-1CE7614BBB0F}"/>
              </a:ext>
            </a:extLst>
          </p:cNvPr>
          <p:cNvSpPr/>
          <p:nvPr userDrawn="1"/>
        </p:nvSpPr>
        <p:spPr>
          <a:xfrm>
            <a:off x="0" y="21522447"/>
            <a:ext cx="18288000" cy="4271656"/>
          </a:xfrm>
          <a:prstGeom prst="rect">
            <a:avLst/>
          </a:prstGeom>
          <a:gradFill flip="none" rotWithShape="1">
            <a:gsLst>
              <a:gs pos="0">
                <a:schemeClr val="accent6">
                  <a:tint val="66000"/>
                  <a:satMod val="160000"/>
                  <a:alpha val="26000"/>
                </a:schemeClr>
              </a:gs>
              <a:gs pos="100000">
                <a:schemeClr val="accent6">
                  <a:tint val="23500"/>
                  <a:satMod val="160000"/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9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AD63D6-73C8-158C-AFC7-592239D4E16A}"/>
              </a:ext>
            </a:extLst>
          </p:cNvPr>
          <p:cNvSpPr txBox="1"/>
          <p:nvPr userDrawn="1"/>
        </p:nvSpPr>
        <p:spPr>
          <a:xfrm>
            <a:off x="1411115" y="25905759"/>
            <a:ext cx="4333703" cy="430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33" b="0" i="0" kern="120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rPr>
              <a:t>Sandia National Laboratories is a </a:t>
            </a:r>
            <a:r>
              <a:rPr lang="en-US" sz="733" b="0" i="0" kern="1200" dirty="0" err="1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rPr>
              <a:t>multimission</a:t>
            </a:r>
            <a:r>
              <a:rPr lang="en-US" sz="733" b="0" i="0" kern="120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</a:p>
        </p:txBody>
      </p:sp>
    </p:spTree>
    <p:extLst>
      <p:ext uri="{BB962C8B-B14F-4D97-AF65-F5344CB8AC3E}">
        <p14:creationId xmlns:p14="http://schemas.microsoft.com/office/powerpoint/2010/main" val="3924710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7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6DC6643-0CDB-75E6-5B78-B13F1F30F661}"/>
              </a:ext>
            </a:extLst>
          </p:cNvPr>
          <p:cNvSpPr txBox="1"/>
          <p:nvPr/>
        </p:nvSpPr>
        <p:spPr>
          <a:xfrm>
            <a:off x="337805" y="15425507"/>
            <a:ext cx="855616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SAI feedback controller </a:t>
            </a:r>
            <a:r>
              <a:rPr lang="en-US" sz="32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[3] [4] [5] </a:t>
            </a: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coupled with CIDER can </a:t>
            </a:r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maintain global mean temperature</a:t>
            </a: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target</a:t>
            </a: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even in the presence of rising greenhouse gas concentrations.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Matching E3SM simulation</a:t>
            </a:r>
          </a:p>
          <a:p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 </a:t>
            </a:r>
            <a:r>
              <a:rPr lang="en-US" sz="1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 progress!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D82A8E4-6BA2-5E69-1B64-7BAC88DEE3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164870" y="12592711"/>
            <a:ext cx="7034590" cy="68439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679969-DCF6-AC7E-175E-82737F1B4E5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994" r="5994" b="1967"/>
          <a:stretch/>
        </p:blipFill>
        <p:spPr>
          <a:xfrm>
            <a:off x="1625772" y="19184909"/>
            <a:ext cx="6629255" cy="588495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01921" y="731946"/>
            <a:ext cx="17030700" cy="810400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Stratospheric Aerosol Injection Emulation for Controller Design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D77803-81ED-4E83-B55A-922E0F9AF48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i="0" dirty="0">
                <a:solidFill>
                  <a:srgbClr val="010B13"/>
                </a:solidFill>
                <a:effectLst/>
                <a:latin typeface="Open Sans" panose="020B0606030504020204" pitchFamily="34" charset="0"/>
              </a:rPr>
              <a:t>SAND2025-09141D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7FF5EE-7C82-590B-D351-8203B9D6857E}"/>
              </a:ext>
            </a:extLst>
          </p:cNvPr>
          <p:cNvSpPr txBox="1"/>
          <p:nvPr/>
        </p:nvSpPr>
        <p:spPr>
          <a:xfrm>
            <a:off x="337805" y="2153494"/>
            <a:ext cx="9955926" cy="9448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Context</a:t>
            </a:r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Greenhouse gas emissions raise global surface temperatures</a:t>
            </a: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by trapping outgoing infrared radiation.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Stratospheric Aerosol Injection </a:t>
            </a: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(SAI) </a:t>
            </a:r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cools surface temperatures</a:t>
            </a: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by lofting droplets into the middle atmosphere and scattering incoming sunlight.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SAI studies often use a </a:t>
            </a:r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feedback controller</a:t>
            </a: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to correctly set the amount and location of injection for a desired climate.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Earth System Models (ESMs) are often tedious or expensive to run, so coupling with a </a:t>
            </a:r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simpler model </a:t>
            </a: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 desired for rapid or experimental controller design.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Emulation of ESMs </a:t>
            </a: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(e.g. the DOE model E3SM </a:t>
            </a:r>
            <a:r>
              <a:rPr lang="en-US" sz="32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[1]</a:t>
            </a: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 will allow for deeper exploration and understanding of SAI capabilities.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2C91854E-B580-F1ED-6DA0-6C305696FA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7871" y="2362140"/>
            <a:ext cx="6035041" cy="90706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FB0A168-4137-67B5-1F80-AA64C09413BC}"/>
              </a:ext>
            </a:extLst>
          </p:cNvPr>
          <p:cNvSpPr txBox="1"/>
          <p:nvPr/>
        </p:nvSpPr>
        <p:spPr>
          <a:xfrm>
            <a:off x="11538446" y="11471050"/>
            <a:ext cx="56020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(National Academy of Sciences, 2021)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A110BBE-2C51-F339-23A2-7F4B7D8D4440}"/>
              </a:ext>
            </a:extLst>
          </p:cNvPr>
          <p:cNvSpPr/>
          <p:nvPr/>
        </p:nvSpPr>
        <p:spPr>
          <a:xfrm>
            <a:off x="10813772" y="4562946"/>
            <a:ext cx="5899870" cy="177027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D3EB25FF-1BF9-286A-1526-BA36160491D2}"/>
              </a:ext>
            </a:extLst>
          </p:cNvPr>
          <p:cNvSpPr/>
          <p:nvPr/>
        </p:nvSpPr>
        <p:spPr>
          <a:xfrm rot="694724">
            <a:off x="9398096" y="4371917"/>
            <a:ext cx="1202722" cy="30561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5A7E8B-3BBA-6D89-21DC-CDEDBF57D02C}"/>
              </a:ext>
            </a:extLst>
          </p:cNvPr>
          <p:cNvSpPr txBox="1"/>
          <p:nvPr/>
        </p:nvSpPr>
        <p:spPr>
          <a:xfrm>
            <a:off x="337805" y="11299149"/>
            <a:ext cx="920519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</a:t>
            </a:r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Climate Intervention Dynamical EmulatoR </a:t>
            </a: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(CIDER) </a:t>
            </a:r>
            <a:r>
              <a:rPr lang="en-US" sz="32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[2]</a:t>
            </a:r>
            <a:r>
              <a:rPr lang="en-US" sz="3200" b="1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trained to mimic E3SM </a:t>
            </a: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at a fraction of the computational cost.</a:t>
            </a:r>
          </a:p>
          <a:p>
            <a:endParaRPr lang="en-US" sz="3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EFEB9DD-5DE8-1111-E2A1-24D6EADFD23B}"/>
              </a:ext>
            </a:extLst>
          </p:cNvPr>
          <p:cNvSpPr txBox="1"/>
          <p:nvPr/>
        </p:nvSpPr>
        <p:spPr>
          <a:xfrm>
            <a:off x="697114" y="1342869"/>
            <a:ext cx="1364234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Jared Farley</a:t>
            </a:r>
            <a:r>
              <a:rPr lang="en-US" sz="2000" baseline="30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[a][b]</a:t>
            </a: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Benjamin Wagman</a:t>
            </a:r>
            <a:r>
              <a:rPr lang="en-US" sz="2000" baseline="30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[b]</a:t>
            </a:r>
          </a:p>
          <a:p>
            <a:endParaRPr lang="en-US" sz="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[a] Cornell University, Mechanical Engineering Ph.D., 2026   [b] 8931. 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</a:rPr>
              <a:t>Sandia National Laboratories/NM, U.S. Department of Energy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9CAC8AF-2700-04F0-7A40-F1184006A90E}"/>
              </a:ext>
            </a:extLst>
          </p:cNvPr>
          <p:cNvSpPr txBox="1"/>
          <p:nvPr/>
        </p:nvSpPr>
        <p:spPr>
          <a:xfrm>
            <a:off x="8719804" y="22999349"/>
            <a:ext cx="9348739" cy="2077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u="sng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References</a:t>
            </a:r>
            <a:r>
              <a:rPr lang="en-US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</a:p>
          <a:p>
            <a:pPr>
              <a:spcAft>
                <a:spcPts val="600"/>
              </a:spcAft>
            </a:pPr>
            <a:r>
              <a:rPr lang="en-US" sz="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[1] </a:t>
            </a:r>
            <a:r>
              <a:rPr lang="en-US" sz="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Jean-Christophe </a:t>
            </a:r>
            <a:r>
              <a:rPr lang="en-US" sz="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Golaz</a:t>
            </a:r>
            <a:r>
              <a:rPr lang="en-US" sz="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Wuyin</a:t>
            </a:r>
            <a:r>
              <a:rPr lang="en-US" sz="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Lin, Xue Zheng, et al. The Energy Exascale Earth System Model version 3. Part II: Overview of the coupled system. </a:t>
            </a:r>
            <a:r>
              <a:rPr lang="en-US" sz="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ESS Open Archive.</a:t>
            </a:r>
            <a:r>
              <a:rPr lang="en-US" sz="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https://doi.org/10.22541/essoar.175097464.44666291/v1 June 26, 2025.</a:t>
            </a:r>
            <a:endParaRPr lang="en-US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800" b="0" i="0" dirty="0">
                <a:effectLst/>
                <a:latin typeface="Open Sans" panose="020B0606030504020204" pitchFamily="34" charset="0"/>
              </a:rPr>
              <a:t>[2] Farley, J., </a:t>
            </a:r>
            <a:r>
              <a:rPr lang="en-US" sz="800" b="0" i="0" dirty="0" err="1">
                <a:effectLst/>
                <a:latin typeface="Open Sans" panose="020B0606030504020204" pitchFamily="34" charset="0"/>
              </a:rPr>
              <a:t>MacMartin</a:t>
            </a:r>
            <a:r>
              <a:rPr lang="en-US" sz="800" b="0" i="0" dirty="0">
                <a:effectLst/>
                <a:latin typeface="Open Sans" panose="020B0606030504020204" pitchFamily="34" charset="0"/>
              </a:rPr>
              <a:t>, D. G., </a:t>
            </a:r>
            <a:r>
              <a:rPr lang="en-US" sz="800" b="0" i="0" dirty="0" err="1">
                <a:effectLst/>
                <a:latin typeface="Open Sans" panose="020B0606030504020204" pitchFamily="34" charset="0"/>
              </a:rPr>
              <a:t>Visioni</a:t>
            </a:r>
            <a:r>
              <a:rPr lang="en-US" sz="800" b="0" i="0" dirty="0">
                <a:effectLst/>
                <a:latin typeface="Open Sans" panose="020B0606030504020204" pitchFamily="34" charset="0"/>
              </a:rPr>
              <a:t>, D., Kravitz, B., </a:t>
            </a:r>
            <a:r>
              <a:rPr lang="en-US" sz="800" b="0" i="0" dirty="0" err="1">
                <a:effectLst/>
                <a:latin typeface="Open Sans" panose="020B0606030504020204" pitchFamily="34" charset="0"/>
              </a:rPr>
              <a:t>Bednarz</a:t>
            </a:r>
            <a:r>
              <a:rPr lang="en-US" sz="800" b="0" i="0" dirty="0">
                <a:effectLst/>
                <a:latin typeface="Open Sans" panose="020B0606030504020204" pitchFamily="34" charset="0"/>
              </a:rPr>
              <a:t>, E., Duffey, A., and Henry, M.: A Climate Intervention Dynamical Emulator (CIDER) for Scenario Space Exploration, </a:t>
            </a:r>
            <a:r>
              <a:rPr lang="en-US" sz="800" b="0" i="0" dirty="0" err="1">
                <a:effectLst/>
                <a:latin typeface="Open Sans" panose="020B0606030504020204" pitchFamily="34" charset="0"/>
              </a:rPr>
              <a:t>EGUsphere</a:t>
            </a:r>
            <a:r>
              <a:rPr lang="en-US" sz="800" b="0" i="0" dirty="0">
                <a:effectLst/>
                <a:latin typeface="Open Sans" panose="020B0606030504020204" pitchFamily="34" charset="0"/>
              </a:rPr>
              <a:t> [preprint], https://doi.org/10.5194/egusphere-2025-1830, 2025. </a:t>
            </a:r>
          </a:p>
          <a:p>
            <a:pPr algn="l">
              <a:spcAft>
                <a:spcPts val="600"/>
              </a:spcAft>
            </a:pPr>
            <a:r>
              <a:rPr lang="en-US" sz="800" b="0" i="0" dirty="0">
                <a:effectLst/>
                <a:latin typeface="Open Sans" panose="020B0606030504020204" pitchFamily="34" charset="0"/>
              </a:rPr>
              <a:t>[</a:t>
            </a:r>
            <a:r>
              <a:rPr lang="en-US" sz="800" dirty="0">
                <a:latin typeface="Open Sans" panose="020B0606030504020204" pitchFamily="34" charset="0"/>
              </a:rPr>
              <a:t>3</a:t>
            </a:r>
            <a:r>
              <a:rPr lang="en-US" sz="800" b="0" i="0" dirty="0">
                <a:effectLst/>
                <a:latin typeface="Open Sans" panose="020B0606030504020204" pitchFamily="34" charset="0"/>
              </a:rPr>
              <a:t>] Kravitz, B., </a:t>
            </a:r>
            <a:r>
              <a:rPr lang="en-US" sz="800" b="0" i="0" dirty="0" err="1">
                <a:effectLst/>
                <a:latin typeface="Open Sans" panose="020B0606030504020204" pitchFamily="34" charset="0"/>
              </a:rPr>
              <a:t>MacMartin</a:t>
            </a:r>
            <a:r>
              <a:rPr lang="en-US" sz="800" b="0" i="0" dirty="0">
                <a:effectLst/>
                <a:latin typeface="Open Sans" panose="020B0606030504020204" pitchFamily="34" charset="0"/>
              </a:rPr>
              <a:t>, D. G., Mills, M. J., Richter, J. H., </a:t>
            </a:r>
            <a:r>
              <a:rPr lang="en-US" sz="800" b="0" i="0" dirty="0" err="1">
                <a:effectLst/>
                <a:latin typeface="Open Sans" panose="020B0606030504020204" pitchFamily="34" charset="0"/>
              </a:rPr>
              <a:t>Tilmes</a:t>
            </a:r>
            <a:r>
              <a:rPr lang="en-US" sz="800" b="0" i="0" dirty="0">
                <a:effectLst/>
                <a:latin typeface="Open Sans" panose="020B0606030504020204" pitchFamily="34" charset="0"/>
              </a:rPr>
              <a:t>, S., </a:t>
            </a:r>
            <a:r>
              <a:rPr lang="en-US" sz="800" b="0" i="0" dirty="0" err="1">
                <a:effectLst/>
                <a:latin typeface="Open Sans" panose="020B0606030504020204" pitchFamily="34" charset="0"/>
              </a:rPr>
              <a:t>Lamarque</a:t>
            </a:r>
            <a:r>
              <a:rPr lang="en-US" sz="800" b="0" i="0" dirty="0">
                <a:effectLst/>
                <a:latin typeface="Open Sans" panose="020B0606030504020204" pitchFamily="34" charset="0"/>
              </a:rPr>
              <a:t>, J.-F., </a:t>
            </a:r>
            <a:r>
              <a:rPr lang="en-US" sz="800" b="0" i="0" dirty="0" err="1">
                <a:effectLst/>
                <a:latin typeface="Open Sans" panose="020B0606030504020204" pitchFamily="34" charset="0"/>
              </a:rPr>
              <a:t>Tribbia</a:t>
            </a:r>
            <a:r>
              <a:rPr lang="en-US" sz="800" b="0" i="0" dirty="0">
                <a:effectLst/>
                <a:latin typeface="Open Sans" panose="020B0606030504020204" pitchFamily="34" charset="0"/>
              </a:rPr>
              <a:t>, J. J., and </a:t>
            </a:r>
            <a:r>
              <a:rPr lang="en-US" sz="800" b="0" i="0" dirty="0" err="1">
                <a:effectLst/>
                <a:latin typeface="Open Sans" panose="020B0606030504020204" pitchFamily="34" charset="0"/>
              </a:rPr>
              <a:t>Vitt</a:t>
            </a:r>
            <a:r>
              <a:rPr lang="en-US" sz="800" b="0" i="0" dirty="0">
                <a:effectLst/>
                <a:latin typeface="Open Sans" panose="020B0606030504020204" pitchFamily="34" charset="0"/>
              </a:rPr>
              <a:t>, F.: First simulations of designing stratospheric sulfate aerosol geoengineering to meet multiple simultaneous climate objectives, J. </a:t>
            </a:r>
            <a:r>
              <a:rPr lang="en-US" sz="800" b="0" i="0" dirty="0" err="1">
                <a:effectLst/>
                <a:latin typeface="Open Sans" panose="020B0606030504020204" pitchFamily="34" charset="0"/>
              </a:rPr>
              <a:t>Geophys</a:t>
            </a:r>
            <a:r>
              <a:rPr lang="en-US" sz="800" b="0" i="0" dirty="0">
                <a:effectLst/>
                <a:latin typeface="Open Sans" panose="020B0606030504020204" pitchFamily="34" charset="0"/>
              </a:rPr>
              <a:t>. Res.-Atmos., 122, 12616–12634, </a:t>
            </a:r>
            <a:r>
              <a:rPr lang="en-US" sz="800" b="0" i="0" strike="noStrike" dirty="0">
                <a:effectLst/>
                <a:latin typeface="Open Sans" panose="020B0606030504020204" pitchFamily="34" charset="0"/>
              </a:rPr>
              <a:t>https://doi.org/10.1002/2017JD026874</a:t>
            </a:r>
            <a:r>
              <a:rPr lang="en-US" sz="800" b="0" i="0" dirty="0">
                <a:effectLst/>
                <a:latin typeface="Open Sans" panose="020B0606030504020204" pitchFamily="34" charset="0"/>
              </a:rPr>
              <a:t>, 2017. </a:t>
            </a:r>
            <a:endParaRPr lang="en-US" sz="800" b="0" i="0" dirty="0"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800" b="0" i="0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[4] </a:t>
            </a:r>
            <a:r>
              <a:rPr lang="en-US" sz="800" b="0" i="0" dirty="0" err="1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MacMartin</a:t>
            </a:r>
            <a:r>
              <a:rPr lang="en-US" sz="800" b="0" i="0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D. G., B. Kravitz, S. </a:t>
            </a:r>
            <a:r>
              <a:rPr lang="en-US" sz="800" b="0" i="0" dirty="0" err="1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Tilmes</a:t>
            </a:r>
            <a:r>
              <a:rPr lang="en-US" sz="800" b="0" i="0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J. H. Richter, M. J. Mills, J.-F. </a:t>
            </a:r>
            <a:r>
              <a:rPr lang="en-US" sz="800" b="0" i="0" dirty="0" err="1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Lamarque</a:t>
            </a:r>
            <a:r>
              <a:rPr lang="en-US" sz="800" b="0" i="0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J. J. </a:t>
            </a:r>
            <a:r>
              <a:rPr lang="en-US" sz="800" b="0" i="0" dirty="0" err="1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Tribbia</a:t>
            </a:r>
            <a:r>
              <a:rPr lang="en-US" sz="800" b="0" i="0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and F. </a:t>
            </a:r>
            <a:r>
              <a:rPr lang="en-US" sz="800" b="0" i="0" dirty="0" err="1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Vitt</a:t>
            </a:r>
            <a:r>
              <a:rPr lang="en-US" sz="800" b="0" i="0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2017: The climate response to stratospheric aerosol geoengineering can be tailored using multiple injection locations. J. </a:t>
            </a:r>
            <a:r>
              <a:rPr lang="en-US" sz="800" b="0" i="0" dirty="0" err="1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Geophys</a:t>
            </a:r>
            <a:r>
              <a:rPr lang="en-US" sz="800" b="0" i="0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Res. Atmos., 122, 12 574–12 590, https://doi.org/10.1002/2017JD026868</a:t>
            </a:r>
          </a:p>
          <a:p>
            <a:pPr>
              <a:spcAft>
                <a:spcPts val="600"/>
              </a:spcAft>
            </a:pPr>
            <a:r>
              <a:rPr lang="en-US" sz="800" b="0" i="0" dirty="0">
                <a:effectLst/>
                <a:latin typeface="Open Sans" panose="020B0606030504020204" pitchFamily="34" charset="0"/>
              </a:rPr>
              <a:t>[5] Richter, J. H., </a:t>
            </a:r>
            <a:r>
              <a:rPr lang="en-US" sz="800" b="0" i="0" dirty="0" err="1">
                <a:effectLst/>
                <a:latin typeface="Open Sans" panose="020B0606030504020204" pitchFamily="34" charset="0"/>
              </a:rPr>
              <a:t>Visioni</a:t>
            </a:r>
            <a:r>
              <a:rPr lang="en-US" sz="800" b="0" i="0" dirty="0">
                <a:effectLst/>
                <a:latin typeface="Open Sans" panose="020B0606030504020204" pitchFamily="34" charset="0"/>
              </a:rPr>
              <a:t>, D., </a:t>
            </a:r>
            <a:r>
              <a:rPr lang="en-US" sz="800" b="0" i="0" dirty="0" err="1">
                <a:effectLst/>
                <a:latin typeface="Open Sans" panose="020B0606030504020204" pitchFamily="34" charset="0"/>
              </a:rPr>
              <a:t>MacMartin</a:t>
            </a:r>
            <a:r>
              <a:rPr lang="en-US" sz="800" b="0" i="0" dirty="0">
                <a:effectLst/>
                <a:latin typeface="Open Sans" panose="020B0606030504020204" pitchFamily="34" charset="0"/>
              </a:rPr>
              <a:t>, D. G., Bailey, D. A., Rosenbloom, N., Dobbins, B., Lee, W. R., Tye, M., and </a:t>
            </a:r>
            <a:r>
              <a:rPr lang="en-US" sz="800" b="0" i="0" dirty="0" err="1">
                <a:effectLst/>
                <a:latin typeface="Open Sans" panose="020B0606030504020204" pitchFamily="34" charset="0"/>
              </a:rPr>
              <a:t>Lamarque</a:t>
            </a:r>
            <a:r>
              <a:rPr lang="en-US" sz="800" b="0" i="0" dirty="0">
                <a:effectLst/>
                <a:latin typeface="Open Sans" panose="020B0606030504020204" pitchFamily="34" charset="0"/>
              </a:rPr>
              <a:t>, J.-F.: Assessing Responses and Impacts of Solar climate intervention on the Earth system with stratospheric aerosol injection (ARISE-SAI): protocol and initial results from the first simulations, </a:t>
            </a:r>
            <a:r>
              <a:rPr lang="en-US" sz="800" b="0" i="0" dirty="0" err="1">
                <a:effectLst/>
                <a:latin typeface="Open Sans" panose="020B0606030504020204" pitchFamily="34" charset="0"/>
              </a:rPr>
              <a:t>Geosci</a:t>
            </a:r>
            <a:r>
              <a:rPr lang="en-US" sz="800" b="0" i="0" dirty="0">
                <a:effectLst/>
                <a:latin typeface="Open Sans" panose="020B0606030504020204" pitchFamily="34" charset="0"/>
              </a:rPr>
              <a:t>. Model Dev., 15, 8221–8243, https://doi.org/10.5194/gmd-15-8221-2022, 2022.</a:t>
            </a:r>
            <a:endParaRPr lang="en-US" sz="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1AAEA8C6-5E53-EF9D-7D25-87F69A62C98B}"/>
              </a:ext>
            </a:extLst>
          </p:cNvPr>
          <p:cNvSpPr/>
          <p:nvPr/>
        </p:nvSpPr>
        <p:spPr>
          <a:xfrm rot="5400000">
            <a:off x="6705878" y="18112759"/>
            <a:ext cx="1624811" cy="402198"/>
          </a:xfrm>
          <a:prstGeom prst="rightArrow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146851D-D8D6-A71E-A463-2F741CF419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9191619"/>
              </p:ext>
            </p:extLst>
          </p:nvPr>
        </p:nvGraphicFramePr>
        <p:xfrm>
          <a:off x="959679" y="13423735"/>
          <a:ext cx="8419984" cy="18288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337538">
                  <a:extLst>
                    <a:ext uri="{9D8B030D-6E8A-4147-A177-3AD203B41FA5}">
                      <a16:colId xmlns:a16="http://schemas.microsoft.com/office/drawing/2014/main" val="498587094"/>
                    </a:ext>
                  </a:extLst>
                </a:gridCol>
                <a:gridCol w="4082446">
                  <a:extLst>
                    <a:ext uri="{9D8B030D-6E8A-4147-A177-3AD203B41FA5}">
                      <a16:colId xmlns:a16="http://schemas.microsoft.com/office/drawing/2014/main" val="6962912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E3SM Cost per Simulated 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CIDER Cost per Simulated 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638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1.2 million core hours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 core 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8701787"/>
                  </a:ext>
                </a:extLst>
              </a:tr>
            </a:tbl>
          </a:graphicData>
        </a:graphic>
      </p:graphicFrame>
      <p:sp>
        <p:nvSpPr>
          <p:cNvPr id="24" name="Arrow: Right 23">
            <a:extLst>
              <a:ext uri="{FF2B5EF4-FFF2-40B4-BE49-F238E27FC236}">
                <a16:creationId xmlns:a16="http://schemas.microsoft.com/office/drawing/2014/main" id="{D9AD99BA-7CA9-8299-B7FB-591E55C9D984}"/>
              </a:ext>
            </a:extLst>
          </p:cNvPr>
          <p:cNvSpPr/>
          <p:nvPr/>
        </p:nvSpPr>
        <p:spPr>
          <a:xfrm rot="2639737">
            <a:off x="9147901" y="13020359"/>
            <a:ext cx="1214400" cy="326524"/>
          </a:xfrm>
          <a:prstGeom prst="rightArrow">
            <a:avLst/>
          </a:prstGeom>
          <a:solidFill>
            <a:srgbClr val="F7A531"/>
          </a:solidFill>
          <a:ln>
            <a:solidFill>
              <a:srgbClr val="F7A53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2B46F68-BF43-5211-C2AD-CFF353ECAD8D}"/>
              </a:ext>
            </a:extLst>
          </p:cNvPr>
          <p:cNvSpPr txBox="1"/>
          <p:nvPr/>
        </p:nvSpPr>
        <p:spPr>
          <a:xfrm>
            <a:off x="8719805" y="19604506"/>
            <a:ext cx="934873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Conclusions</a:t>
            </a:r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E3SM-trained CIDER can be used for SAI controller testing and design.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current state-of-the-art control algorithm seems to be able to control the climate in E3SM via SAI.</a:t>
            </a:r>
          </a:p>
        </p:txBody>
      </p:sp>
    </p:spTree>
    <p:extLst>
      <p:ext uri="{BB962C8B-B14F-4D97-AF65-F5344CB8AC3E}">
        <p14:creationId xmlns:p14="http://schemas.microsoft.com/office/powerpoint/2010/main" val="19787887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17070</TotalTime>
  <Words>670</Words>
  <Application>Microsoft Office PowerPoint</Application>
  <PresentationFormat>Custom</PresentationFormat>
  <Paragraphs>30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Open Sans</vt:lpstr>
      <vt:lpstr>Open Sans SemiBold</vt:lpstr>
      <vt:lpstr>Office Theme</vt:lpstr>
      <vt:lpstr>Stratospheric Aerosol Injection Emulation for Controller Design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up to two lines – 88pt Gill Sans Title up to two lines – 88pt Gill Sans</dc:title>
  <dc:creator>Microsoft Office User</dc:creator>
  <cp:lastModifiedBy>Farley, Jared Connor</cp:lastModifiedBy>
  <cp:revision>32</cp:revision>
  <dcterms:created xsi:type="dcterms:W3CDTF">2017-11-21T18:42:46Z</dcterms:created>
  <dcterms:modified xsi:type="dcterms:W3CDTF">2025-07-24T14:18:08Z</dcterms:modified>
</cp:coreProperties>
</file>

<file path=docProps/thumbnail.jpeg>
</file>